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7"/>
  </p:notesMasterIdLst>
  <p:sldIdLst>
    <p:sldId id="257" r:id="rId2"/>
    <p:sldId id="264" r:id="rId3"/>
    <p:sldId id="269" r:id="rId4"/>
    <p:sldId id="274" r:id="rId5"/>
    <p:sldId id="262" r:id="rId6"/>
    <p:sldId id="273" r:id="rId7"/>
    <p:sldId id="277" r:id="rId8"/>
    <p:sldId id="272" r:id="rId9"/>
    <p:sldId id="276" r:id="rId10"/>
    <p:sldId id="265" r:id="rId11"/>
    <p:sldId id="259" r:id="rId12"/>
    <p:sldId id="266" r:id="rId13"/>
    <p:sldId id="267" r:id="rId14"/>
    <p:sldId id="268" r:id="rId15"/>
    <p:sldId id="263" r:id="rId16"/>
  </p:sldIdLst>
  <p:sldSz cx="12192000" cy="6858000"/>
  <p:notesSz cx="7285038" cy="10418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Winther" initials="KW" lastIdx="1" clrIdx="0">
    <p:extLst>
      <p:ext uri="{19B8F6BF-5375-455C-9EA6-DF929625EA0E}">
        <p15:presenceInfo xmlns:p15="http://schemas.microsoft.com/office/powerpoint/2012/main" userId="5cb2b0ab98f7251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56850" cy="522748"/>
          </a:xfrm>
          <a:prstGeom prst="rect">
            <a:avLst/>
          </a:prstGeom>
        </p:spPr>
        <p:txBody>
          <a:bodyPr vert="horz" lIns="101156" tIns="50578" rIns="101156" bIns="50578" rtlCol="0"/>
          <a:lstStyle>
            <a:lvl1pPr algn="l">
              <a:defRPr sz="14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126503" y="0"/>
            <a:ext cx="3156850" cy="522748"/>
          </a:xfrm>
          <a:prstGeom prst="rect">
            <a:avLst/>
          </a:prstGeom>
        </p:spPr>
        <p:txBody>
          <a:bodyPr vert="horz" lIns="101156" tIns="50578" rIns="101156" bIns="50578" rtlCol="0"/>
          <a:lstStyle>
            <a:lvl1pPr algn="r">
              <a:defRPr sz="1400"/>
            </a:lvl1pPr>
          </a:lstStyle>
          <a:p>
            <a:fld id="{A2AF4030-C570-4ED0-B117-E127EBA7AB34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517525" y="1303338"/>
            <a:ext cx="6249988" cy="3516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156" tIns="50578" rIns="101156" bIns="50578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28505" y="5014030"/>
            <a:ext cx="5828030" cy="4102388"/>
          </a:xfrm>
          <a:prstGeom prst="rect">
            <a:avLst/>
          </a:prstGeom>
        </p:spPr>
        <p:txBody>
          <a:bodyPr vert="horz" lIns="101156" tIns="50578" rIns="101156" bIns="50578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896017"/>
            <a:ext cx="3156850" cy="522746"/>
          </a:xfrm>
          <a:prstGeom prst="rect">
            <a:avLst/>
          </a:prstGeom>
        </p:spPr>
        <p:txBody>
          <a:bodyPr vert="horz" lIns="101156" tIns="50578" rIns="101156" bIns="50578" rtlCol="0" anchor="b"/>
          <a:lstStyle>
            <a:lvl1pPr algn="l">
              <a:defRPr sz="14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4126503" y="9896017"/>
            <a:ext cx="3156850" cy="522746"/>
          </a:xfrm>
          <a:prstGeom prst="rect">
            <a:avLst/>
          </a:prstGeom>
        </p:spPr>
        <p:txBody>
          <a:bodyPr vert="horz" lIns="101156" tIns="50578" rIns="101156" bIns="50578" rtlCol="0" anchor="b"/>
          <a:lstStyle>
            <a:lvl1pPr algn="r">
              <a:defRPr sz="1400"/>
            </a:lvl1pPr>
          </a:lstStyle>
          <a:p>
            <a:fld id="{58DB34DD-4A70-49BB-BC36-89247E1E9768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80783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B34DD-4A70-49BB-BC36-89247E1E9768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9184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B34DD-4A70-49BB-BC36-89247E1E9768}" type="slidenum">
              <a:rPr lang="da-DK" smtClean="0"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9960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517525" y="1303338"/>
            <a:ext cx="6249988" cy="3516312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Husk at udlevere  dagsorden med mere…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B34DD-4A70-49BB-BC36-89247E1E9768}" type="slidenum">
              <a:rPr lang="da-DK" smtClean="0"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11186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517525" y="1303338"/>
            <a:ext cx="6249988" cy="3516312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B34DD-4A70-49BB-BC36-89247E1E9768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74817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5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5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3066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3070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9"/>
            <a:ext cx="8596668" cy="1826581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906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90"/>
            <a:ext cx="4184035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2303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6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6" y="2737247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9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5" y="2737247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984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0514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9925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498604"/>
            <a:ext cx="3854528" cy="1278466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2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3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779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da-DK" dirty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148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6084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24" name="TextBox 23"/>
          <p:cNvSpPr txBox="1"/>
          <p:nvPr/>
        </p:nvSpPr>
        <p:spPr>
          <a:xfrm>
            <a:off x="541869" y="790378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437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6618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24" name="TextBox 23"/>
          <p:cNvSpPr txBox="1"/>
          <p:nvPr/>
        </p:nvSpPr>
        <p:spPr>
          <a:xfrm>
            <a:off x="541869" y="790378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964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980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7024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4" y="609601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1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4385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5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4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89C30-2B7B-44CF-8F4B-4DA6453D42B5}" type="datetimeFigureOut">
              <a:rPr lang="da-DK" smtClean="0"/>
              <a:t>21-03-2023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4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4" y="6041364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9834EFF4-0C6F-488D-907D-F862F124192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2065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aarvangvandvaerk.dk/wp-content/uploads/2019/09/F%C3%A5rvang-Vandv%C3%A6rk-rapport-fra-tilsyn-11.01.2019.pdf" TargetMode="External"/><Relationship Id="rId2" Type="http://schemas.openxmlformats.org/officeDocument/2006/relationships/hyperlink" Target="https://faarvangvandvaerk.dk/wp-content/uploads/2023/03/Tilslutningsbidrag-fusionerede-vandvaerker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ilkeborgsektorplaner.viewer.dkplan.niras.dk/plan/97#/30755" TargetMode="External"/><Relationship Id="rId5" Type="http://schemas.openxmlformats.org/officeDocument/2006/relationships/hyperlink" Target="https://silkeborgsektorplaner.viewer.dkplan.niras.dk/plan/84#/25641" TargetMode="External"/><Relationship Id="rId4" Type="http://schemas.openxmlformats.org/officeDocument/2006/relationships/hyperlink" Target="https://faarvangvandvaerk.dk/wp-content/uploads/2021/01/Vandvaerksbeskrivelse-Faarvang-Vandvaerk-2021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aarvangvandvaerk.dk/wp-content/uploads/2023/03/Mindre-vandvaerk_-Investerer-25-mio.-kroner-i-rent-drikkevand-_-Midtjyllands-Avis.pdf" TargetMode="External"/><Relationship Id="rId2" Type="http://schemas.openxmlformats.org/officeDocument/2006/relationships/hyperlink" Target="https://faarvangvandvaerk.dk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aarvangvandvaerk.dk/forsynings-omraade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faarvangvandvaerk.dk/wp-content/uploads/2023/03/Aarsrapport-2022.pdf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aarvangvandvaerk.dk/wp-content/uploads/2022/12/Godkendelse-af-Faarvang-Vandvaerks-takstblad-2023.pdf" TargetMode="External"/><Relationship Id="rId2" Type="http://schemas.openxmlformats.org/officeDocument/2006/relationships/hyperlink" Target="https://faarvangvandvaerk.dk/wp-content/uploads/2023/01/Budget-Faarvang-Vandvaerk-2023.pdf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4F960148-08A0-442A-B160-D77479962ABD}"/>
              </a:ext>
            </a:extLst>
          </p:cNvPr>
          <p:cNvSpPr txBox="1"/>
          <p:nvPr/>
        </p:nvSpPr>
        <p:spPr>
          <a:xfrm>
            <a:off x="1524000" y="4268972"/>
            <a:ext cx="75670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300" b="1" dirty="0">
                <a:solidFill>
                  <a:srgbClr val="002060"/>
                </a:solidFill>
              </a:rPr>
              <a:t>Generalforsamling </a:t>
            </a:r>
          </a:p>
          <a:p>
            <a:pPr algn="ctr"/>
            <a:endParaRPr lang="da-DK" sz="1400" b="1" dirty="0">
              <a:solidFill>
                <a:srgbClr val="002060"/>
              </a:solidFill>
            </a:endParaRPr>
          </a:p>
          <a:p>
            <a:pPr algn="ctr"/>
            <a:r>
              <a:rPr lang="da-DK" sz="3300" b="1" dirty="0">
                <a:solidFill>
                  <a:srgbClr val="002060"/>
                </a:solidFill>
              </a:rPr>
              <a:t>Onsdag 22-03-2023 kl.19.00</a:t>
            </a:r>
          </a:p>
        </p:txBody>
      </p:sp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118FB6CA-6125-4498-B485-BFE0165A65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703807"/>
              </p:ext>
            </p:extLst>
          </p:nvPr>
        </p:nvGraphicFramePr>
        <p:xfrm>
          <a:off x="3214938" y="2350785"/>
          <a:ext cx="4198520" cy="1704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121400" imgH="2486154" progId="Word.Document.12">
                  <p:embed/>
                </p:oleObj>
              </mc:Choice>
              <mc:Fallback>
                <p:oleObj name="Document" r:id="rId3" imgW="6121400" imgH="2486154" progId="Word.Document.12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118FB6CA-6125-4498-B485-BFE0165A65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14938" y="2350785"/>
                        <a:ext cx="4198520" cy="17045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Billede 6" descr="Et billede, der indeholder bygning, udendørs, græs, mursten&#10;&#10;Automatisk genereret beskrivelse">
            <a:extLst>
              <a:ext uri="{FF2B5EF4-FFF2-40B4-BE49-F238E27FC236}">
                <a16:creationId xmlns:a16="http://schemas.microsoft.com/office/drawing/2014/main" id="{68A7C781-60DF-4222-BB54-9EFF133BC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251" y="857252"/>
            <a:ext cx="5308547" cy="144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7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D3417040-7341-42BA-8775-19CA654B2142}"/>
              </a:ext>
            </a:extLst>
          </p:cNvPr>
          <p:cNvSpPr txBox="1"/>
          <p:nvPr/>
        </p:nvSpPr>
        <p:spPr>
          <a:xfrm>
            <a:off x="2352989" y="1543050"/>
            <a:ext cx="5833068" cy="3393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Dagsorden ifølge vedtægter:</a:t>
            </a:r>
          </a:p>
          <a:p>
            <a:endParaRPr lang="da-DK" sz="2400" b="1" dirty="0"/>
          </a:p>
          <a:p>
            <a:pPr marL="257175" indent="-257175">
              <a:buFont typeface="+mj-lt"/>
              <a:buAutoNum type="arabicPeriod"/>
            </a:pPr>
            <a:r>
              <a:rPr lang="da-DK" sz="2400" b="1" dirty="0"/>
              <a:t>Valg af dirigent</a:t>
            </a:r>
          </a:p>
          <a:p>
            <a:pPr marL="257175" indent="-257175">
              <a:buFont typeface="+mj-lt"/>
              <a:buAutoNum type="arabicPeriod"/>
            </a:pPr>
            <a:r>
              <a:rPr lang="da-DK" sz="2400" b="1" dirty="0"/>
              <a:t>Bestyrelsens beretning</a:t>
            </a:r>
          </a:p>
          <a:p>
            <a:pPr marL="257175" indent="-257175">
              <a:buFont typeface="+mj-lt"/>
              <a:buAutoNum type="arabicPeriod"/>
            </a:pPr>
            <a:r>
              <a:rPr lang="da-DK" sz="2400" b="1" dirty="0"/>
              <a:t>Godkendelse af revideret regnskab</a:t>
            </a:r>
          </a:p>
          <a:p>
            <a:pPr marL="257175" indent="-257175">
              <a:buFont typeface="+mj-lt"/>
              <a:buAutoNum type="arabicPeriod"/>
            </a:pPr>
            <a:r>
              <a:rPr lang="da-DK" sz="2400" b="1" dirty="0"/>
              <a:t>Godkendelse af Budget</a:t>
            </a:r>
          </a:p>
          <a:p>
            <a:pPr marL="257175" indent="-257175">
              <a:buFont typeface="+mj-lt"/>
              <a:buAutoNum type="arabicPeriod"/>
            </a:pPr>
            <a:r>
              <a:rPr lang="da-DK" sz="2400" b="1" dirty="0"/>
              <a:t>Indkomne forslag</a:t>
            </a:r>
          </a:p>
          <a:p>
            <a:r>
              <a:rPr lang="da-DK" sz="2400" b="1" dirty="0"/>
              <a:t>6.Valg af medlemmer og suppleanter</a:t>
            </a:r>
          </a:p>
          <a:p>
            <a:r>
              <a:rPr lang="da-DK" sz="2400" b="1" dirty="0"/>
              <a:t>7.Eventuelt</a:t>
            </a:r>
          </a:p>
        </p:txBody>
      </p:sp>
    </p:spTree>
    <p:extLst>
      <p:ext uri="{BB962C8B-B14F-4D97-AF65-F5344CB8AC3E}">
        <p14:creationId xmlns:p14="http://schemas.microsoft.com/office/powerpoint/2010/main" val="117434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E9B14ABD-D6BA-4853-956E-2B274D87C0F7}"/>
              </a:ext>
            </a:extLst>
          </p:cNvPr>
          <p:cNvSpPr txBox="1"/>
          <p:nvPr/>
        </p:nvSpPr>
        <p:spPr>
          <a:xfrm>
            <a:off x="2679032" y="1776676"/>
            <a:ext cx="631056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1. Valg af dirigent</a:t>
            </a:r>
          </a:p>
          <a:p>
            <a:endParaRPr lang="da-DK" sz="2100" dirty="0"/>
          </a:p>
          <a:p>
            <a:endParaRPr lang="da-DK" sz="21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da-DK" sz="2100" b="1" dirty="0"/>
              <a:t>Bestyrelsen vil gerne foreslå Poul Larsen</a:t>
            </a:r>
          </a:p>
        </p:txBody>
      </p:sp>
    </p:spTree>
    <p:extLst>
      <p:ext uri="{BB962C8B-B14F-4D97-AF65-F5344CB8AC3E}">
        <p14:creationId xmlns:p14="http://schemas.microsoft.com/office/powerpoint/2010/main" val="192250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3950DEE9-4790-4F3D-BB9C-277CE26D1E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B2947D-C69F-4DE5-B778-CA81D2B48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000" y="850900"/>
            <a:ext cx="9144000" cy="5149850"/>
            <a:chOff x="0" y="-8467"/>
            <a:chExt cx="12192000" cy="686646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62E9926-3F70-429C-9B4A-968C30AEC8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B36A49A-07DD-405C-A974-AFBFB8470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23">
              <a:extLst>
                <a:ext uri="{FF2B5EF4-FFF2-40B4-BE49-F238E27FC236}">
                  <a16:creationId xmlns:a16="http://schemas.microsoft.com/office/drawing/2014/main" id="{4F0DCBA7-F85F-4941-B2B8-77962EAC4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25">
              <a:extLst>
                <a:ext uri="{FF2B5EF4-FFF2-40B4-BE49-F238E27FC236}">
                  <a16:creationId xmlns:a16="http://schemas.microsoft.com/office/drawing/2014/main" id="{85FA4F41-8776-4057-AAD5-D965AE99E9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B88FDBB5-C49A-4F9A-90E5-FEE55A874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7">
              <a:extLst>
                <a:ext uri="{FF2B5EF4-FFF2-40B4-BE49-F238E27FC236}">
                  <a16:creationId xmlns:a16="http://schemas.microsoft.com/office/drawing/2014/main" id="{611D0489-23DB-49BD-80F9-E97704F640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Rectangle 28">
              <a:extLst>
                <a:ext uri="{FF2B5EF4-FFF2-40B4-BE49-F238E27FC236}">
                  <a16:creationId xmlns:a16="http://schemas.microsoft.com/office/drawing/2014/main" id="{15C2CFC5-35EA-4855-B56C-83797675D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29">
              <a:extLst>
                <a:ext uri="{FF2B5EF4-FFF2-40B4-BE49-F238E27FC236}">
                  <a16:creationId xmlns:a16="http://schemas.microsoft.com/office/drawing/2014/main" id="{7727F369-F776-4822-8787-66D11FC5C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1121880E-0D03-43F9-A7F6-06704D5D8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E3A6A2F3-7113-45D9-B2C7-F97F855E40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Billede 3" descr="Et billede, der indeholder tekst&#10;&#10;Automatisk genereret beskrivelse">
            <a:extLst>
              <a:ext uri="{FF2B5EF4-FFF2-40B4-BE49-F238E27FC236}">
                <a16:creationId xmlns:a16="http://schemas.microsoft.com/office/drawing/2014/main" id="{6C478BCB-485A-6FF7-BED8-B2F79CA6CD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60" y="5434101"/>
            <a:ext cx="5362632" cy="1256221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D976097-55EA-856A-8682-6A3243070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521580" y="-563025"/>
            <a:ext cx="3613895" cy="5126551"/>
          </a:xfrm>
          <a:prstGeom prst="rect">
            <a:avLst/>
          </a:prstGeom>
        </p:spPr>
      </p:pic>
      <p:pic>
        <p:nvPicPr>
          <p:cNvPr id="2" name="Billede 2">
            <a:extLst>
              <a:ext uri="{FF2B5EF4-FFF2-40B4-BE49-F238E27FC236}">
                <a16:creationId xmlns:a16="http://schemas.microsoft.com/office/drawing/2014/main" id="{A535C9A9-7188-824B-C03B-4B80688FC2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284" y="-14052"/>
            <a:ext cx="4964407" cy="5418667"/>
          </a:xfrm>
          <a:prstGeom prst="rect">
            <a:avLst/>
          </a:prstGeom>
        </p:spPr>
      </p:pic>
      <p:pic>
        <p:nvPicPr>
          <p:cNvPr id="13" name="Billede 12" descr="Et billede, der indeholder tekst, skærmbillede, avis&#10;&#10;Automatisk genereret beskrivelse">
            <a:extLst>
              <a:ext uri="{FF2B5EF4-FFF2-40B4-BE49-F238E27FC236}">
                <a16:creationId xmlns:a16="http://schemas.microsoft.com/office/drawing/2014/main" id="{410E375D-F739-4394-C175-0F88CE9E01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" y="0"/>
            <a:ext cx="4004006" cy="616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68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CAFF24DC-80ED-4D36-A283-BB6B41184B05}"/>
              </a:ext>
            </a:extLst>
          </p:cNvPr>
          <p:cNvSpPr txBox="1"/>
          <p:nvPr/>
        </p:nvSpPr>
        <p:spPr>
          <a:xfrm>
            <a:off x="3415606" y="2903655"/>
            <a:ext cx="4252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2. Bestyrelsens beretning….</a:t>
            </a:r>
            <a:endParaRPr lang="da-DK" sz="1800" b="1" dirty="0"/>
          </a:p>
        </p:txBody>
      </p:sp>
    </p:spTree>
    <p:extLst>
      <p:ext uri="{BB962C8B-B14F-4D97-AF65-F5344CB8AC3E}">
        <p14:creationId xmlns:p14="http://schemas.microsoft.com/office/powerpoint/2010/main" val="119509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6507BB81-BA4C-49B8-89D4-25756B9B51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795834"/>
              </p:ext>
            </p:extLst>
          </p:nvPr>
        </p:nvGraphicFramePr>
        <p:xfrm>
          <a:off x="1385618" y="-170688"/>
          <a:ext cx="8258254" cy="71688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47780">
                  <a:extLst>
                    <a:ext uri="{9D8B030D-6E8A-4147-A177-3AD203B41FA5}">
                      <a16:colId xmlns:a16="http://schemas.microsoft.com/office/drawing/2014/main" val="2576048673"/>
                    </a:ext>
                  </a:extLst>
                </a:gridCol>
                <a:gridCol w="2310474">
                  <a:extLst>
                    <a:ext uri="{9D8B030D-6E8A-4147-A177-3AD203B41FA5}">
                      <a16:colId xmlns:a16="http://schemas.microsoft.com/office/drawing/2014/main" val="2575691238"/>
                    </a:ext>
                  </a:extLst>
                </a:gridCol>
              </a:tblGrid>
              <a:tr h="138710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Beregning af vandspild og El forbrug pr. m3…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/>
                        <a:t>1013 interessenter,1250 Bolig enheder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da-DK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398269"/>
                  </a:ext>
                </a:extLst>
              </a:tr>
              <a:tr h="53727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Beregning af vandspild i m3 og procent</a:t>
                      </a:r>
                      <a:endParaRPr lang="da-DK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500710"/>
                  </a:ext>
                </a:extLst>
              </a:tr>
              <a:tr h="6424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Indvundet jf. Hovedmåler</a:t>
                      </a:r>
                      <a:endParaRPr lang="da-DK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96" marR="28196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115548,00</a:t>
                      </a:r>
                    </a:p>
                  </a:txBody>
                  <a:tcPr marL="28196" marR="28196" marT="0" marB="0" anchor="ctr"/>
                </a:tc>
                <a:extLst>
                  <a:ext uri="{0D108BD9-81ED-4DB2-BD59-A6C34878D82A}">
                    <a16:rowId xmlns:a16="http://schemas.microsoft.com/office/drawing/2014/main" val="2695501016"/>
                  </a:ext>
                </a:extLst>
              </a:tr>
              <a:tr h="6246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Skyllevand til filtre+ brandvand</a:t>
                      </a:r>
                      <a:endParaRPr lang="da-DK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96" marR="28196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3291,50</a:t>
                      </a:r>
                    </a:p>
                  </a:txBody>
                  <a:tcPr marL="28196" marR="28196" marT="0" marB="0" anchor="ctr"/>
                </a:tc>
                <a:extLst>
                  <a:ext uri="{0D108BD9-81ED-4DB2-BD59-A6C34878D82A}">
                    <a16:rowId xmlns:a16="http://schemas.microsoft.com/office/drawing/2014/main" val="3650466092"/>
                  </a:ext>
                </a:extLst>
              </a:tr>
              <a:tr h="6202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Udpumpet til forbrugere</a:t>
                      </a:r>
                      <a:endParaRPr lang="da-DK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96" marR="28196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112256,50</a:t>
                      </a:r>
                    </a:p>
                  </a:txBody>
                  <a:tcPr marL="28196" marR="28196" marT="0" marB="0" anchor="ctr"/>
                </a:tc>
                <a:extLst>
                  <a:ext uri="{0D108BD9-81ED-4DB2-BD59-A6C34878D82A}">
                    <a16:rowId xmlns:a16="http://schemas.microsoft.com/office/drawing/2014/main" val="3264928821"/>
                  </a:ext>
                </a:extLst>
              </a:tr>
              <a:tr h="61881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Leveret mængde jf. forbrugsmålere</a:t>
                      </a:r>
                      <a:endParaRPr lang="da-DK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96" marR="28196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111078,00</a:t>
                      </a:r>
                    </a:p>
                  </a:txBody>
                  <a:tcPr marL="28196" marR="28196" marT="0" marB="0" anchor="ctr"/>
                </a:tc>
                <a:extLst>
                  <a:ext uri="{0D108BD9-81ED-4DB2-BD59-A6C34878D82A}">
                    <a16:rowId xmlns:a16="http://schemas.microsoft.com/office/drawing/2014/main" val="876817962"/>
                  </a:ext>
                </a:extLst>
              </a:tr>
              <a:tr h="51375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Spild = Oppumpet - Udpumpet</a:t>
                      </a:r>
                      <a:endParaRPr lang="da-DK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96" marR="28196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u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1178,50</a:t>
                      </a:r>
                    </a:p>
                  </a:txBody>
                  <a:tcPr marL="28196" marR="28196" marT="0" marB="0" anchor="ctr"/>
                </a:tc>
                <a:extLst>
                  <a:ext uri="{0D108BD9-81ED-4DB2-BD59-A6C34878D82A}">
                    <a16:rowId xmlns:a16="http://schemas.microsoft.com/office/drawing/2014/main" val="3596948322"/>
                  </a:ext>
                </a:extLst>
              </a:tr>
              <a:tr h="537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Spild i pct. = Spild/udpumpet * 100</a:t>
                      </a:r>
                      <a:endParaRPr lang="da-DK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96" marR="28196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1,04</a:t>
                      </a:r>
                    </a:p>
                  </a:txBody>
                  <a:tcPr marL="28196" marR="28196" marT="0" marB="0" anchor="ctr"/>
                </a:tc>
                <a:extLst>
                  <a:ext uri="{0D108BD9-81ED-4DB2-BD59-A6C34878D82A}">
                    <a16:rowId xmlns:a16="http://schemas.microsoft.com/office/drawing/2014/main" val="2005721253"/>
                  </a:ext>
                </a:extLst>
              </a:tr>
              <a:tr h="513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Beregning af El pr. m3 </a:t>
                      </a:r>
                    </a:p>
                  </a:txBody>
                  <a:tcPr marL="28196" marR="28196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da-DK" sz="1400" b="1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28196" marR="28196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804146"/>
                  </a:ext>
                </a:extLst>
              </a:tr>
              <a:tr h="5867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Anvendt EL i kWh</a:t>
                      </a:r>
                      <a:endParaRPr lang="da-DK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96" marR="28196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62384</a:t>
                      </a:r>
                    </a:p>
                  </a:txBody>
                  <a:tcPr marL="28196" marR="28196" marT="0" marB="0" anchor="ctr"/>
                </a:tc>
                <a:extLst>
                  <a:ext uri="{0D108BD9-81ED-4DB2-BD59-A6C34878D82A}">
                    <a16:rowId xmlns:a16="http://schemas.microsoft.com/office/drawing/2014/main" val="637722025"/>
                  </a:ext>
                </a:extLst>
              </a:tr>
              <a:tr h="5867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Anvendt KWh pr. m3</a:t>
                      </a:r>
                    </a:p>
                  </a:txBody>
                  <a:tcPr marL="28196" marR="28196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0,54</a:t>
                      </a:r>
                    </a:p>
                  </a:txBody>
                  <a:tcPr marL="28196" marR="28196" marT="0" marB="0" anchor="ctr"/>
                </a:tc>
                <a:extLst>
                  <a:ext uri="{0D108BD9-81ED-4DB2-BD59-A6C34878D82A}">
                    <a16:rowId xmlns:a16="http://schemas.microsoft.com/office/drawing/2014/main" val="3468287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015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E5949EB4-6BDF-2FAE-3205-D9FECBD0AA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7205750"/>
              </p:ext>
            </p:extLst>
          </p:nvPr>
        </p:nvGraphicFramePr>
        <p:xfrm>
          <a:off x="1268304" y="1738090"/>
          <a:ext cx="8258281" cy="3381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210165" imgH="2133476" progId="Excel.Sheet.12">
                  <p:embed/>
                </p:oleObj>
              </mc:Choice>
              <mc:Fallback>
                <p:oleObj name="Worksheet" r:id="rId2" imgW="5210165" imgH="213347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68304" y="1738090"/>
                        <a:ext cx="8258281" cy="33818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>
            <a:extLst>
              <a:ext uri="{FF2B5EF4-FFF2-40B4-BE49-F238E27FC236}">
                <a16:creationId xmlns:a16="http://schemas.microsoft.com/office/drawing/2014/main" id="{2D649C42-DD3D-665C-CA1B-69B11BD3D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8304" y="524256"/>
            <a:ext cx="7766936" cy="853440"/>
          </a:xfrm>
        </p:spPr>
        <p:txBody>
          <a:bodyPr/>
          <a:lstStyle/>
          <a:p>
            <a:pPr algn="l"/>
            <a:r>
              <a:rPr lang="da-DK" dirty="0">
                <a:solidFill>
                  <a:schemeClr val="tx1"/>
                </a:solidFill>
              </a:rPr>
              <a:t>Hovedtal for de sidste 5 år</a:t>
            </a:r>
          </a:p>
        </p:txBody>
      </p:sp>
    </p:spTree>
    <p:extLst>
      <p:ext uri="{BB962C8B-B14F-4D97-AF65-F5344CB8AC3E}">
        <p14:creationId xmlns:p14="http://schemas.microsoft.com/office/powerpoint/2010/main" val="322027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E5272D67-6CBC-4538-A611-0F91FB860D87}"/>
              </a:ext>
            </a:extLst>
          </p:cNvPr>
          <p:cNvSpPr txBox="1"/>
          <p:nvPr/>
        </p:nvSpPr>
        <p:spPr>
          <a:xfrm>
            <a:off x="597954" y="1284527"/>
            <a:ext cx="9631679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da-DK" b="1" dirty="0"/>
              <a:t>Nye medlemmer- </a:t>
            </a:r>
          </a:p>
          <a:p>
            <a:r>
              <a:rPr lang="da-DK" b="1" dirty="0"/>
              <a:t>	Horn vandværk (51) Fra den 01.01.22</a:t>
            </a:r>
            <a:r>
              <a:rPr lang="da-DK" dirty="0"/>
              <a:t>    </a:t>
            </a:r>
          </a:p>
          <a:p>
            <a:r>
              <a:rPr lang="da-DK" dirty="0"/>
              <a:t>	</a:t>
            </a:r>
            <a:r>
              <a:rPr lang="da-DK" dirty="0">
                <a:hlinkClick r:id="rId2"/>
              </a:rPr>
              <a:t>Tilslutningsbidrag fusionerede vandværker</a:t>
            </a:r>
            <a:r>
              <a:rPr lang="da-DK" dirty="0"/>
              <a:t>                                                       </a:t>
            </a:r>
          </a:p>
          <a:p>
            <a:r>
              <a:rPr lang="da-DK" b="1" dirty="0"/>
              <a:t>	12 nye ved udstykning Hedetoften…</a:t>
            </a:r>
          </a:p>
          <a:p>
            <a:r>
              <a:rPr lang="da-DK" b="1" dirty="0"/>
              <a:t>	GMB i industri og Hedevænget…</a:t>
            </a:r>
          </a:p>
          <a:p>
            <a:r>
              <a:rPr lang="da-DK" b="1" dirty="0"/>
              <a:t>    	en ny ved Århusvej 27…</a:t>
            </a:r>
          </a:p>
          <a:p>
            <a:endParaRPr lang="da-DK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ved årsskiftet er vi 1013 interessenter (ca.1250 Bolig enheder)</a:t>
            </a:r>
          </a:p>
          <a:p>
            <a:endParaRPr lang="da-DK" b="1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da-DK" b="1" dirty="0"/>
              <a:t>Det er besluttet at etablere nye for og efterfiltre på værket, dette for at komme tættere på et to strengs system… I den forbindelse får vi også etableret UV anlæg så vi kan rense vandet for bakterier… </a:t>
            </a:r>
          </a:p>
          <a:p>
            <a:endParaRPr lang="da-DK" b="1" dirty="0"/>
          </a:p>
          <a:p>
            <a:r>
              <a:rPr lang="da-DK" b="1" dirty="0"/>
              <a:t>    </a:t>
            </a:r>
            <a:r>
              <a:rPr lang="da-DK" b="1" dirty="0">
                <a:hlinkClick r:id="rId3"/>
              </a:rPr>
              <a:t>Fårvang vandværks rapport 2019</a:t>
            </a:r>
            <a:r>
              <a:rPr lang="da-DK" b="1" dirty="0"/>
              <a:t>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da-DK" b="1" dirty="0"/>
          </a:p>
          <a:p>
            <a:r>
              <a:rPr lang="da-DK" b="1" dirty="0"/>
              <a:t>    </a:t>
            </a:r>
            <a:r>
              <a:rPr lang="da-DK" b="1" dirty="0">
                <a:hlinkClick r:id="rId4"/>
              </a:rPr>
              <a:t>Fårvang vandværks rapport 2021</a:t>
            </a:r>
            <a:r>
              <a:rPr lang="da-DK" b="1" dirty="0"/>
              <a:t>  </a:t>
            </a:r>
          </a:p>
          <a:p>
            <a:r>
              <a:rPr lang="da-DK" b="1" dirty="0"/>
              <a:t> </a:t>
            </a:r>
          </a:p>
          <a:p>
            <a:r>
              <a:rPr lang="da-DK" b="1" dirty="0"/>
              <a:t>    </a:t>
            </a:r>
            <a:r>
              <a:rPr lang="da-DK" b="1" dirty="0">
                <a:solidFill>
                  <a:schemeClr val="accent1"/>
                </a:solidFill>
                <a:sym typeface="Wingdings" panose="05000000000000000000" pitchFamily="2" charset="2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Vandforsyningsplan Silkeborg kommunen</a:t>
            </a:r>
            <a:r>
              <a:rPr lang="da-DK" b="1" dirty="0">
                <a:sym typeface="Wingdings" panose="05000000000000000000" pitchFamily="2" charset="2"/>
              </a:rPr>
              <a:t>   </a:t>
            </a:r>
          </a:p>
          <a:p>
            <a:endParaRPr lang="da-DK" b="1" dirty="0">
              <a:sym typeface="Wingdings" panose="05000000000000000000" pitchFamily="2" charset="2"/>
            </a:endParaRPr>
          </a:p>
          <a:p>
            <a:r>
              <a:rPr lang="da-DK" b="1" dirty="0">
                <a:sym typeface="Wingdings" panose="05000000000000000000" pitchFamily="2" charset="2"/>
              </a:rPr>
              <a:t>    </a:t>
            </a:r>
            <a:r>
              <a:rPr lang="da-DK" b="1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Indsatsplaner for beskyttelse af grundvand</a:t>
            </a:r>
            <a:endParaRPr lang="da-DK" b="1" dirty="0"/>
          </a:p>
          <a:p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39392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173E1936-0882-1793-E4B4-1CF3984BE988}"/>
              </a:ext>
            </a:extLst>
          </p:cNvPr>
          <p:cNvSpPr txBox="1"/>
          <p:nvPr/>
        </p:nvSpPr>
        <p:spPr>
          <a:xfrm>
            <a:off x="1158240" y="707137"/>
            <a:ext cx="918891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da-DK" b="1" dirty="0"/>
              <a:t>Godkendelse af nye boringer til etablering i det kommende år (ved Gjern Østermark)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da-DK" b="1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da-DK" b="1" dirty="0"/>
              <a:t>Flere brud i løbet af året…</a:t>
            </a:r>
          </a:p>
          <a:p>
            <a:endParaRPr lang="da-DK" b="1" dirty="0">
              <a:solidFill>
                <a:schemeClr val="accent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Hjemmeside</a:t>
            </a:r>
            <a:r>
              <a:rPr lang="da-DK" b="1" dirty="0"/>
              <a:t> Hvis der er forslag til ændringer skal i være velkommen til at melde ind </a:t>
            </a:r>
            <a:r>
              <a:rPr lang="da-DK" b="1" dirty="0">
                <a:sym typeface="Wingdings" panose="05000000000000000000" pitchFamily="2" charset="2"/>
              </a:rPr>
              <a:t> </a:t>
            </a:r>
          </a:p>
          <a:p>
            <a:endParaRPr lang="da-DK" b="1" dirty="0">
              <a:sym typeface="Wingdings" panose="05000000000000000000" pitchFamily="2" charset="2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accent1"/>
                </a:solidFill>
                <a:sym typeface="Wingdings" panose="05000000000000000000" pitchFamily="2" charset="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Midtjyllands-Avis</a:t>
            </a:r>
            <a:r>
              <a:rPr lang="da-DK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</a:p>
          <a:p>
            <a:endParaRPr lang="da-DK" b="1" dirty="0">
              <a:sym typeface="Wingdings" panose="05000000000000000000" pitchFamily="2" charset="2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Fårvang vandværks forsyningsområde</a:t>
            </a:r>
            <a:r>
              <a:rPr lang="da-DK" b="1" dirty="0">
                <a:solidFill>
                  <a:schemeClr val="accent1"/>
                </a:solidFill>
              </a:rPr>
              <a:t>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da-DK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Formanden tager på 2 lovpligtige kurser (drift af værket og hygiejne) </a:t>
            </a:r>
          </a:p>
          <a:p>
            <a:endParaRPr lang="da-DK" b="1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da-DK" b="1" dirty="0"/>
              <a:t>Tak til Keld Bo (Drift) og Lonnie (Regnskab) samt bestyrelsen for det gode samarbejde</a:t>
            </a:r>
          </a:p>
        </p:txBody>
      </p:sp>
    </p:spTree>
    <p:extLst>
      <p:ext uri="{BB962C8B-B14F-4D97-AF65-F5344CB8AC3E}">
        <p14:creationId xmlns:p14="http://schemas.microsoft.com/office/powerpoint/2010/main" val="58579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18566C9E-1C11-4E5B-B4AF-EBF8D6283610}"/>
              </a:ext>
            </a:extLst>
          </p:cNvPr>
          <p:cNvSpPr txBox="1"/>
          <p:nvPr/>
        </p:nvSpPr>
        <p:spPr>
          <a:xfrm>
            <a:off x="1524000" y="2699404"/>
            <a:ext cx="57150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3. Regnskab</a:t>
            </a:r>
          </a:p>
          <a:p>
            <a:endParaRPr lang="da-DK" sz="2400" b="1" dirty="0"/>
          </a:p>
          <a:p>
            <a:r>
              <a:rPr lang="da-DK" sz="2400" b="1" dirty="0">
                <a:hlinkClick r:id="rId2"/>
              </a:rPr>
              <a:t>Årsrapport 2022</a:t>
            </a:r>
            <a:r>
              <a:rPr lang="da-DK" sz="2400" b="1" dirty="0"/>
              <a:t> </a:t>
            </a:r>
          </a:p>
          <a:p>
            <a:endParaRPr lang="da-DK" sz="2400" b="1" dirty="0"/>
          </a:p>
        </p:txBody>
      </p:sp>
    </p:spTree>
    <p:extLst>
      <p:ext uri="{BB962C8B-B14F-4D97-AF65-F5344CB8AC3E}">
        <p14:creationId xmlns:p14="http://schemas.microsoft.com/office/powerpoint/2010/main" val="229905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5BA623AD-4A79-4ECC-9470-F0A278E4194C}"/>
              </a:ext>
            </a:extLst>
          </p:cNvPr>
          <p:cNvSpPr txBox="1"/>
          <p:nvPr/>
        </p:nvSpPr>
        <p:spPr>
          <a:xfrm>
            <a:off x="3332704" y="2243924"/>
            <a:ext cx="1439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1350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DF0DFAB8-500A-4E77-BCAA-E639D915CE5E}"/>
              </a:ext>
            </a:extLst>
          </p:cNvPr>
          <p:cNvSpPr txBox="1"/>
          <p:nvPr/>
        </p:nvSpPr>
        <p:spPr>
          <a:xfrm>
            <a:off x="136358" y="148315"/>
            <a:ext cx="38479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4. Godkendelse af budget</a:t>
            </a:r>
          </a:p>
          <a:p>
            <a:endParaRPr lang="da-DK" b="1" dirty="0">
              <a:hlinkClick r:id="rId2"/>
            </a:endParaRPr>
          </a:p>
          <a:p>
            <a:r>
              <a:rPr lang="da-DK" b="1" dirty="0">
                <a:hlinkClick r:id="rId2"/>
              </a:rPr>
              <a:t>Budget 2023</a:t>
            </a:r>
            <a:r>
              <a:rPr lang="da-DK" b="1" dirty="0"/>
              <a:t> </a:t>
            </a:r>
          </a:p>
          <a:p>
            <a:endParaRPr lang="da-DK" b="1" dirty="0"/>
          </a:p>
          <a:p>
            <a:r>
              <a:rPr lang="da-DK" b="1" dirty="0">
                <a:hlinkClick r:id="rId3"/>
              </a:rPr>
              <a:t>Godkendelse af takstblad-2023</a:t>
            </a:r>
            <a:r>
              <a:rPr lang="da-DK" b="1" dirty="0"/>
              <a:t> </a:t>
            </a:r>
          </a:p>
          <a:p>
            <a:endParaRPr lang="da-DK" b="1" dirty="0"/>
          </a:p>
          <a:p>
            <a:endParaRPr lang="da-DK" b="1" dirty="0"/>
          </a:p>
        </p:txBody>
      </p:sp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5FD28451-496A-C821-3244-58C8EEADC7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162610"/>
              </p:ext>
            </p:extLst>
          </p:nvPr>
        </p:nvGraphicFramePr>
        <p:xfrm>
          <a:off x="3984325" y="-1"/>
          <a:ext cx="5558647" cy="7354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5667365" imgH="8020032" progId="Acrobat.Document.DC">
                  <p:embed/>
                </p:oleObj>
              </mc:Choice>
              <mc:Fallback>
                <p:oleObj name="Acrobat Document" r:id="rId4" imgW="5667365" imgH="8020032" progId="Acrobat.Document.DC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5FD28451-496A-C821-3244-58C8EEADC7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84325" y="-1"/>
                        <a:ext cx="5558647" cy="73540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179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12C76E33-DA01-4D41-96EB-7C1043F37C33}"/>
              </a:ext>
            </a:extLst>
          </p:cNvPr>
          <p:cNvSpPr txBox="1"/>
          <p:nvPr/>
        </p:nvSpPr>
        <p:spPr>
          <a:xfrm flipH="1">
            <a:off x="1848853" y="1761601"/>
            <a:ext cx="83559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5. Indkomne forslag</a:t>
            </a:r>
          </a:p>
          <a:p>
            <a:endParaRPr lang="da-DK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1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1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100" b="1" dirty="0"/>
          </a:p>
          <a:p>
            <a:endParaRPr lang="da-DK" sz="2100" b="1" dirty="0"/>
          </a:p>
        </p:txBody>
      </p:sp>
    </p:spTree>
    <p:extLst>
      <p:ext uri="{BB962C8B-B14F-4D97-AF65-F5344CB8AC3E}">
        <p14:creationId xmlns:p14="http://schemas.microsoft.com/office/powerpoint/2010/main" val="172439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3718BAEA-200A-49F7-A278-69F60C54AEE1}"/>
              </a:ext>
            </a:extLst>
          </p:cNvPr>
          <p:cNvSpPr txBox="1"/>
          <p:nvPr/>
        </p:nvSpPr>
        <p:spPr>
          <a:xfrm>
            <a:off x="2154936" y="857251"/>
            <a:ext cx="6227064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6. Valg af Bestyrelse og Suppleanter</a:t>
            </a:r>
          </a:p>
          <a:p>
            <a:endParaRPr lang="da-DK" sz="1500" dirty="0"/>
          </a:p>
          <a:p>
            <a:r>
              <a:rPr lang="da-DK" sz="1500" b="1" dirty="0"/>
              <a:t>På Valg</a:t>
            </a:r>
          </a:p>
          <a:p>
            <a:endParaRPr lang="da-DK" sz="15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da-DK" sz="1500" b="1" dirty="0"/>
              <a:t>Kim Winther</a:t>
            </a:r>
          </a:p>
          <a:p>
            <a:r>
              <a:rPr lang="da-DK" sz="1500" b="1" dirty="0"/>
              <a:t>	Er villig til at modtage genvalg…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da-DK" sz="1500" b="1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da-DK" sz="1500" b="1" dirty="0"/>
              <a:t>Niels Ole Andersen</a:t>
            </a:r>
          </a:p>
          <a:p>
            <a:r>
              <a:rPr lang="da-DK" sz="1500" b="1" dirty="0"/>
              <a:t>	Er villig til at modtage genvalg…</a:t>
            </a:r>
          </a:p>
          <a:p>
            <a:endParaRPr lang="da-DK" sz="1500" b="1" dirty="0"/>
          </a:p>
          <a:p>
            <a:r>
              <a:rPr lang="da-DK" sz="1500" b="1" dirty="0"/>
              <a:t>Ikke på valg</a:t>
            </a:r>
          </a:p>
          <a:p>
            <a:endParaRPr lang="da-DK" sz="15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 b="1" dirty="0"/>
              <a:t>Jan Levisen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 b="1" dirty="0"/>
              <a:t>Jonas Riis Nielsen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 b="1" dirty="0"/>
              <a:t>Svend Åge Witte</a:t>
            </a:r>
          </a:p>
          <a:p>
            <a:endParaRPr lang="da-DK" sz="1500" dirty="0"/>
          </a:p>
          <a:p>
            <a:r>
              <a:rPr lang="da-DK" sz="1500" b="1" dirty="0"/>
              <a:t>Valg af suppleant</a:t>
            </a:r>
          </a:p>
          <a:p>
            <a:endParaRPr lang="da-DK" sz="1500" dirty="0"/>
          </a:p>
          <a:p>
            <a:r>
              <a:rPr lang="da-DK" sz="1500" b="1" dirty="0"/>
              <a:t>På Valg </a:t>
            </a:r>
          </a:p>
          <a:p>
            <a:endParaRPr lang="da-DK" sz="15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da-DK" sz="1500" b="1" dirty="0"/>
              <a:t>Carsten Nedergård</a:t>
            </a:r>
            <a:r>
              <a:rPr lang="da-DK" sz="1500" dirty="0"/>
              <a:t> </a:t>
            </a:r>
          </a:p>
          <a:p>
            <a:r>
              <a:rPr lang="da-DK" sz="1500" dirty="0"/>
              <a:t>	</a:t>
            </a:r>
            <a:r>
              <a:rPr lang="da-DK" sz="1500" b="1" dirty="0"/>
              <a:t>Modtager ikke genvalg…</a:t>
            </a:r>
          </a:p>
          <a:p>
            <a:endParaRPr lang="da-DK" sz="1500" b="1" dirty="0"/>
          </a:p>
          <a:p>
            <a:endParaRPr lang="da-DK" sz="1500" b="1" dirty="0"/>
          </a:p>
        </p:txBody>
      </p:sp>
    </p:spTree>
    <p:extLst>
      <p:ext uri="{BB962C8B-B14F-4D97-AF65-F5344CB8AC3E}">
        <p14:creationId xmlns:p14="http://schemas.microsoft.com/office/powerpoint/2010/main" val="14902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3D791EBD-0CB0-4D1E-8630-8F14770B00B8}"/>
              </a:ext>
            </a:extLst>
          </p:cNvPr>
          <p:cNvSpPr txBox="1"/>
          <p:nvPr/>
        </p:nvSpPr>
        <p:spPr>
          <a:xfrm>
            <a:off x="2842846" y="2070590"/>
            <a:ext cx="5358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7. Eventuelt</a:t>
            </a:r>
          </a:p>
        </p:txBody>
      </p:sp>
    </p:spTree>
    <p:extLst>
      <p:ext uri="{BB962C8B-B14F-4D97-AF65-F5344CB8AC3E}">
        <p14:creationId xmlns:p14="http://schemas.microsoft.com/office/powerpoint/2010/main" val="95065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6AEB1138-118E-4DEE-BB73-48C7644AB95E}"/>
              </a:ext>
            </a:extLst>
          </p:cNvPr>
          <p:cNvSpPr txBox="1"/>
          <p:nvPr/>
        </p:nvSpPr>
        <p:spPr>
          <a:xfrm>
            <a:off x="1584290" y="4374387"/>
            <a:ext cx="7295102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50" b="1" dirty="0">
                <a:solidFill>
                  <a:srgbClr val="002060"/>
                </a:solidFill>
              </a:rPr>
              <a:t>på gensyn</a:t>
            </a:r>
          </a:p>
          <a:p>
            <a:pPr algn="ctr"/>
            <a:endParaRPr lang="da-DK" sz="1800" b="1" dirty="0">
              <a:solidFill>
                <a:srgbClr val="002060"/>
              </a:solidFill>
            </a:endParaRPr>
          </a:p>
          <a:p>
            <a:pPr algn="ctr"/>
            <a:r>
              <a:rPr lang="da-DK" sz="1800" b="1" dirty="0">
                <a:solidFill>
                  <a:srgbClr val="002060"/>
                </a:solidFill>
              </a:rPr>
              <a:t>Onsdag 20.03.2024 kl. 19.00 i Skovhuset…</a:t>
            </a:r>
          </a:p>
        </p:txBody>
      </p:sp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C4D2681A-125D-4669-BC04-21D44E3A9D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848023"/>
              </p:ext>
            </p:extLst>
          </p:nvPr>
        </p:nvGraphicFramePr>
        <p:xfrm>
          <a:off x="2936315" y="2397795"/>
          <a:ext cx="4591050" cy="1864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121400" imgH="2486154" progId="Word.Document.12">
                  <p:embed/>
                </p:oleObj>
              </mc:Choice>
              <mc:Fallback>
                <p:oleObj name="Document" r:id="rId2" imgW="6121400" imgH="2486154" progId="Word.Document.12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C4D2681A-125D-4669-BC04-21D44E3A9D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36315" y="2397795"/>
                        <a:ext cx="4591050" cy="18645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Billede 4" descr="Et billede, der indeholder bygning, udendørs, græs, mursten&#10;&#10;Automatisk genereret beskrivelse">
            <a:extLst>
              <a:ext uri="{FF2B5EF4-FFF2-40B4-BE49-F238E27FC236}">
                <a16:creationId xmlns:a16="http://schemas.microsoft.com/office/drawing/2014/main" id="{FBD91BC5-C1A6-42E9-AB3D-F0F513E8E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568" y="857252"/>
            <a:ext cx="5308547" cy="144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8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F0E12BB-B547-4370-9A74-1536E6353986}">
  <we:reference id="wa104381155" version="1.1.0.0" store="da-DK" storeType="OMEX"/>
  <we:alternateReferences>
    <we:reference id="WA104381155" version="1.1.0.0" store="WA104381155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2180</TotalTime>
  <Words>414</Words>
  <Application>Microsoft Office PowerPoint</Application>
  <PresentationFormat>Widescreen</PresentationFormat>
  <Paragraphs>112</Paragraphs>
  <Slides>15</Slides>
  <Notes>4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3</vt:i4>
      </vt:variant>
      <vt:variant>
        <vt:lpstr>Slidetitler</vt:lpstr>
      </vt:variant>
      <vt:variant>
        <vt:i4>15</vt:i4>
      </vt:variant>
    </vt:vector>
  </HeadingPairs>
  <TitlesOfParts>
    <vt:vector size="23" baseType="lpstr">
      <vt:lpstr>Arial</vt:lpstr>
      <vt:lpstr>Calibri</vt:lpstr>
      <vt:lpstr>Trebuchet MS</vt:lpstr>
      <vt:lpstr>Wingdings 3</vt:lpstr>
      <vt:lpstr>Facet</vt:lpstr>
      <vt:lpstr>Document</vt:lpstr>
      <vt:lpstr>Worksheet</vt:lpstr>
      <vt:lpstr>Acrobat Document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Hovedtal for de sidste 5 år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Kim Winther</dc:creator>
  <cp:lastModifiedBy>Kim Winther</cp:lastModifiedBy>
  <cp:revision>95</cp:revision>
  <cp:lastPrinted>2023-03-11T17:09:39Z</cp:lastPrinted>
  <dcterms:created xsi:type="dcterms:W3CDTF">2019-09-15T17:43:19Z</dcterms:created>
  <dcterms:modified xsi:type="dcterms:W3CDTF">2023-03-21T18:23:11Z</dcterms:modified>
</cp:coreProperties>
</file>